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0" autoAdjust="0"/>
    <p:restoredTop sz="94660"/>
  </p:normalViewPr>
  <p:slideViewPr>
    <p:cSldViewPr>
      <p:cViewPr varScale="1">
        <p:scale>
          <a:sx n="113" d="100"/>
          <a:sy n="113"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149F276-9CCC-4B85-B020-0367736746D4}" type="datetimeFigureOut">
              <a:rPr lang="en-US" smtClean="0"/>
              <a:t>3/24/2016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85B0D03-2F9A-4FB1-9AE2-742E211CFCB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49F276-9CCC-4B85-B020-0367736746D4}"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B0D03-2F9A-4FB1-9AE2-742E211CFC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49F276-9CCC-4B85-B020-0367736746D4}"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B0D03-2F9A-4FB1-9AE2-742E211CFC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49F276-9CCC-4B85-B020-0367736746D4}"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B0D03-2F9A-4FB1-9AE2-742E211CF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49F276-9CCC-4B85-B020-0367736746D4}"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B0D03-2F9A-4FB1-9AE2-742E211CFCB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49F276-9CCC-4B85-B020-0367736746D4}"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B0D03-2F9A-4FB1-9AE2-742E211CF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49F276-9CCC-4B85-B020-0367736746D4}"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B0D03-2F9A-4FB1-9AE2-742E211CFC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49F276-9CCC-4B85-B020-0367736746D4}"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B0D03-2F9A-4FB1-9AE2-742E211CF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9F276-9CCC-4B85-B020-0367736746D4}"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B0D03-2F9A-4FB1-9AE2-742E211CF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49F276-9CCC-4B85-B020-0367736746D4}"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B0D03-2F9A-4FB1-9AE2-742E211CF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49F276-9CCC-4B85-B020-0367736746D4}"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85B0D03-2F9A-4FB1-9AE2-742E211CFCB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49F276-9CCC-4B85-B020-0367736746D4}" type="datetimeFigureOut">
              <a:rPr lang="en-US" smtClean="0"/>
              <a:t>3/24/2016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5B0D03-2F9A-4FB1-9AE2-742E211CFCB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ideo" Target="https://www.youtube.com/embed/OdjKExv7oA0" TargetMode="External"/><Relationship Id="rId5" Type="http://schemas.openxmlformats.org/officeDocument/2006/relationships/image" Target="../media/image18.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video" Target="https://www.youtube.com/embed/56YJYsyrUEs" TargetMode="External"/><Relationship Id="rId5" Type="http://schemas.openxmlformats.org/officeDocument/2006/relationships/image" Target="../media/image20.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66RQbRR4wp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HWf9PwZ2WCg"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55FJQ3B_yQs"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qCTwHr-8u0I"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wK2ea69Iy2s" TargetMode="External"/><Relationship Id="rId5" Type="http://schemas.openxmlformats.org/officeDocument/2006/relationships/image" Target="../media/image10.gif"/><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ideo" Target="https://www.youtube.com/embed/rc_MAMM0wXA" TargetMode="External"/><Relationship Id="rId5" Type="http://schemas.openxmlformats.org/officeDocument/2006/relationships/image" Target="../media/image12.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video" Target="https://www.youtube.com/embed/tKbfUEhjuH4" TargetMode="External"/><Relationship Id="rId5" Type="http://schemas.openxmlformats.org/officeDocument/2006/relationships/image" Target="../media/image14.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ideo" Target="https://www.youtube.com/embed/mMzyDgpIpzI" TargetMode="External"/><Relationship Id="rId5" Type="http://schemas.openxmlformats.org/officeDocument/2006/relationships/image" Target="../media/image16.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305800" cy="1828800"/>
          </a:xfrm>
        </p:spPr>
        <p:txBody>
          <a:bodyPr/>
          <a:lstStyle/>
          <a:p>
            <a:pPr algn="ctr"/>
            <a:r>
              <a:rPr lang="en-US" dirty="0" smtClean="0"/>
              <a:t>Module Thirteen, Activity Two</a:t>
            </a:r>
            <a:endParaRPr lang="en-US" dirty="0"/>
          </a:p>
        </p:txBody>
      </p:sp>
      <p:sp>
        <p:nvSpPr>
          <p:cNvPr id="4" name="Subtitle 3"/>
          <p:cNvSpPr>
            <a:spLocks noGrp="1"/>
          </p:cNvSpPr>
          <p:nvPr>
            <p:ph type="subTitle" idx="1"/>
          </p:nvPr>
        </p:nvSpPr>
        <p:spPr>
          <a:xfrm>
            <a:off x="838200" y="3810000"/>
            <a:ext cx="7854696" cy="175260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Instruments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8422994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Log Slit Drum</a:t>
            </a:r>
            <a:endParaRPr lang="en-US" dirty="0"/>
          </a:p>
        </p:txBody>
      </p:sp>
      <p:pic>
        <p:nvPicPr>
          <p:cNvPr id="8196" name="Picture 4" descr="logslitdrumti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029200"/>
            <a:ext cx="2149231" cy="1676400"/>
          </a:xfrm>
          <a:prstGeom prst="rect">
            <a:avLst/>
          </a:prstGeom>
          <a:noFill/>
          <a:extLst>
            <a:ext uri="{909E8E84-426E-40DD-AFC4-6F175D3DCCD1}">
              <a14:hiddenFill xmlns:a14="http://schemas.microsoft.com/office/drawing/2010/main">
                <a:solidFill>
                  <a:srgbClr val="FFFFFF"/>
                </a:solidFill>
              </a14:hiddenFill>
            </a:ext>
          </a:extLst>
        </p:spPr>
      </p:pic>
      <p:pic>
        <p:nvPicPr>
          <p:cNvPr id="4" name="OdjKExv7oA0"/>
          <p:cNvPicPr>
            <a:picLocks noRot="1" noChangeAspect="1"/>
          </p:cNvPicPr>
          <p:nvPr>
            <a:videoFile r:link="rId1"/>
          </p:nvPr>
        </p:nvPicPr>
        <p:blipFill>
          <a:blip r:embed="rId4"/>
          <a:stretch>
            <a:fillRect/>
          </a:stretch>
        </p:blipFill>
        <p:spPr>
          <a:xfrm>
            <a:off x="228600" y="1981200"/>
            <a:ext cx="4572000" cy="2571750"/>
          </a:xfrm>
          <a:prstGeom prst="rect">
            <a:avLst/>
          </a:prstGeom>
        </p:spPr>
      </p:pic>
      <p:pic>
        <p:nvPicPr>
          <p:cNvPr id="8198" name="Picture 6" descr="http://www.blackbearmoon.com/krin/kri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2667000"/>
            <a:ext cx="3036699" cy="1990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00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a:t>
            </a:r>
            <a:r>
              <a:rPr lang="en-US" dirty="0" err="1" smtClean="0"/>
              <a:t>Hosho</a:t>
            </a:r>
            <a:endParaRPr lang="en-US" dirty="0"/>
          </a:p>
        </p:txBody>
      </p:sp>
      <p:pic>
        <p:nvPicPr>
          <p:cNvPr id="9218" name="Picture 2" descr="http://exploringafrica.matrix.msu.edu/wp-content/uploads/2015/05/hosh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057400"/>
            <a:ext cx="3783218" cy="3438525"/>
          </a:xfrm>
          <a:prstGeom prst="rect">
            <a:avLst/>
          </a:prstGeom>
          <a:noFill/>
          <a:extLst>
            <a:ext uri="{909E8E84-426E-40DD-AFC4-6F175D3DCCD1}">
              <a14:hiddenFill xmlns:a14="http://schemas.microsoft.com/office/drawing/2010/main">
                <a:solidFill>
                  <a:srgbClr val="FFFFFF"/>
                </a:solidFill>
              </a14:hiddenFill>
            </a:ext>
          </a:extLst>
        </p:spPr>
      </p:pic>
      <p:pic>
        <p:nvPicPr>
          <p:cNvPr id="4" name="56YJYsyrUEs"/>
          <p:cNvPicPr>
            <a:picLocks noRot="1" noChangeAspect="1"/>
          </p:cNvPicPr>
          <p:nvPr>
            <a:videoFile r:link="rId1"/>
          </p:nvPr>
        </p:nvPicPr>
        <p:blipFill>
          <a:blip r:embed="rId4"/>
          <a:stretch>
            <a:fillRect/>
          </a:stretch>
        </p:blipFill>
        <p:spPr>
          <a:xfrm>
            <a:off x="4343400" y="1066800"/>
            <a:ext cx="4572000" cy="2571750"/>
          </a:xfrm>
          <a:prstGeom prst="rect">
            <a:avLst/>
          </a:prstGeom>
        </p:spPr>
      </p:pic>
      <p:pic>
        <p:nvPicPr>
          <p:cNvPr id="9220" name="Picture 4" descr="https://upload.wikimedia.org/wikipedia/commons/6/62/Hosho_instrumen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4400" y="3886200"/>
            <a:ext cx="3979675"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753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pPr algn="ctr"/>
            <a:r>
              <a:rPr lang="en-US" dirty="0" smtClean="0"/>
              <a:t>Answers</a:t>
            </a:r>
            <a:endParaRPr lang="en-US" dirty="0"/>
          </a:p>
        </p:txBody>
      </p:sp>
    </p:spTree>
    <p:extLst>
      <p:ext uri="{BB962C8B-B14F-4D97-AF65-F5344CB8AC3E}">
        <p14:creationId xmlns:p14="http://schemas.microsoft.com/office/powerpoint/2010/main" val="708872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dirty="0" err="1"/>
              <a:t>Djundjun</a:t>
            </a:r>
            <a:endParaRPr lang="en-US" dirty="0"/>
          </a:p>
        </p:txBody>
      </p:sp>
      <p:pic>
        <p:nvPicPr>
          <p:cNvPr id="4" name="Picture 2" descr="djundjunti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362200"/>
            <a:ext cx="1905000" cy="11620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10000" y="2686795"/>
            <a:ext cx="4495800" cy="646331"/>
          </a:xfrm>
          <a:prstGeom prst="rect">
            <a:avLst/>
          </a:prstGeom>
          <a:noFill/>
        </p:spPr>
        <p:txBody>
          <a:bodyPr wrap="square" rtlCol="0">
            <a:spAutoFit/>
          </a:bodyPr>
          <a:lstStyle/>
          <a:p>
            <a:r>
              <a:rPr lang="en-US" sz="3600" dirty="0" smtClean="0"/>
              <a:t>Membranophone</a:t>
            </a:r>
            <a:endParaRPr lang="en-US" sz="3600" dirty="0"/>
          </a:p>
        </p:txBody>
      </p:sp>
      <p:sp>
        <p:nvSpPr>
          <p:cNvPr id="6" name="TextBox 5"/>
          <p:cNvSpPr txBox="1"/>
          <p:nvPr/>
        </p:nvSpPr>
        <p:spPr>
          <a:xfrm>
            <a:off x="1714500" y="4953000"/>
            <a:ext cx="3962400" cy="923330"/>
          </a:xfrm>
          <a:prstGeom prst="rect">
            <a:avLst/>
          </a:prstGeom>
          <a:noFill/>
        </p:spPr>
        <p:txBody>
          <a:bodyPr wrap="square" rtlCol="0">
            <a:spAutoFit/>
          </a:bodyPr>
          <a:lstStyle/>
          <a:p>
            <a:r>
              <a:rPr lang="en-US" dirty="0"/>
              <a:t>It’s a drum with skin stretched over two sides. It is found in </a:t>
            </a:r>
            <a:r>
              <a:rPr lang="en-US" dirty="0" smtClean="0"/>
              <a:t>West </a:t>
            </a:r>
            <a:r>
              <a:rPr lang="en-US" dirty="0"/>
              <a:t>Africa.</a:t>
            </a:r>
          </a:p>
          <a:p>
            <a:endParaRPr lang="en-US" dirty="0"/>
          </a:p>
        </p:txBody>
      </p:sp>
    </p:spTree>
    <p:extLst>
      <p:ext uri="{BB962C8B-B14F-4D97-AF65-F5344CB8AC3E}">
        <p14:creationId xmlns:p14="http://schemas.microsoft.com/office/powerpoint/2010/main" val="1010859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dirty="0" err="1"/>
              <a:t>Ngoma</a:t>
            </a:r>
            <a:endParaRPr lang="en-US" dirty="0"/>
          </a:p>
        </p:txBody>
      </p:sp>
      <p:pic>
        <p:nvPicPr>
          <p:cNvPr id="4" name="Picture 2" descr="ngomati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3733800"/>
            <a:ext cx="1676400" cy="286664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819400" y="2685364"/>
            <a:ext cx="4495800" cy="646331"/>
          </a:xfrm>
          <a:prstGeom prst="rect">
            <a:avLst/>
          </a:prstGeom>
          <a:noFill/>
        </p:spPr>
        <p:txBody>
          <a:bodyPr wrap="square" rtlCol="0">
            <a:spAutoFit/>
          </a:bodyPr>
          <a:lstStyle/>
          <a:p>
            <a:r>
              <a:rPr lang="en-US" sz="3600" dirty="0" smtClean="0"/>
              <a:t>Membranophone</a:t>
            </a:r>
            <a:endParaRPr lang="en-US" sz="3600" dirty="0"/>
          </a:p>
        </p:txBody>
      </p:sp>
      <p:sp>
        <p:nvSpPr>
          <p:cNvPr id="8" name="TextBox 7"/>
          <p:cNvSpPr txBox="1"/>
          <p:nvPr/>
        </p:nvSpPr>
        <p:spPr>
          <a:xfrm>
            <a:off x="1295400" y="4572000"/>
            <a:ext cx="3962400" cy="923330"/>
          </a:xfrm>
          <a:prstGeom prst="rect">
            <a:avLst/>
          </a:prstGeom>
          <a:noFill/>
        </p:spPr>
        <p:txBody>
          <a:bodyPr wrap="square" rtlCol="0">
            <a:spAutoFit/>
          </a:bodyPr>
          <a:lstStyle/>
          <a:p>
            <a:r>
              <a:rPr lang="en-US" dirty="0" smtClean="0"/>
              <a:t>This drum has skin only on the top. It is found in East and Southern Africa.</a:t>
            </a:r>
            <a:endParaRPr lang="en-US" dirty="0"/>
          </a:p>
          <a:p>
            <a:endParaRPr lang="en-US" dirty="0"/>
          </a:p>
        </p:txBody>
      </p:sp>
    </p:spTree>
    <p:extLst>
      <p:ext uri="{BB962C8B-B14F-4D97-AF65-F5344CB8AC3E}">
        <p14:creationId xmlns:p14="http://schemas.microsoft.com/office/powerpoint/2010/main" val="549928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dirty="0" err="1"/>
              <a:t>Axatse</a:t>
            </a:r>
            <a:endParaRPr lang="en-US" dirty="0"/>
          </a:p>
        </p:txBody>
      </p:sp>
      <p:pic>
        <p:nvPicPr>
          <p:cNvPr id="4" name="Picture 2" descr="axatseti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295400"/>
            <a:ext cx="1428750" cy="20764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38400" y="3399367"/>
            <a:ext cx="4495800" cy="646331"/>
          </a:xfrm>
          <a:prstGeom prst="rect">
            <a:avLst/>
          </a:prstGeom>
          <a:noFill/>
        </p:spPr>
        <p:txBody>
          <a:bodyPr wrap="square" rtlCol="0">
            <a:spAutoFit/>
          </a:bodyPr>
          <a:lstStyle/>
          <a:p>
            <a:r>
              <a:rPr lang="en-US" sz="3600" dirty="0" smtClean="0"/>
              <a:t>Idiophone</a:t>
            </a:r>
            <a:endParaRPr lang="en-US" sz="3600" dirty="0"/>
          </a:p>
        </p:txBody>
      </p:sp>
      <p:sp>
        <p:nvSpPr>
          <p:cNvPr id="6" name="TextBox 5"/>
          <p:cNvSpPr txBox="1"/>
          <p:nvPr/>
        </p:nvSpPr>
        <p:spPr>
          <a:xfrm>
            <a:off x="3962400" y="5037667"/>
            <a:ext cx="3962400" cy="923330"/>
          </a:xfrm>
          <a:prstGeom prst="rect">
            <a:avLst/>
          </a:prstGeom>
          <a:noFill/>
        </p:spPr>
        <p:txBody>
          <a:bodyPr wrap="square" rtlCol="0">
            <a:spAutoFit/>
          </a:bodyPr>
          <a:lstStyle/>
          <a:p>
            <a:r>
              <a:rPr lang="en-US" dirty="0" smtClean="0"/>
              <a:t>This is a shaken idiophone found in West Africa.</a:t>
            </a:r>
            <a:endParaRPr lang="en-US" dirty="0"/>
          </a:p>
          <a:p>
            <a:endParaRPr lang="en-US" dirty="0"/>
          </a:p>
        </p:txBody>
      </p:sp>
    </p:spTree>
    <p:extLst>
      <p:ext uri="{BB962C8B-B14F-4D97-AF65-F5344CB8AC3E}">
        <p14:creationId xmlns:p14="http://schemas.microsoft.com/office/powerpoint/2010/main" val="1397291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Kora</a:t>
            </a:r>
          </a:p>
        </p:txBody>
      </p:sp>
      <p:pic>
        <p:nvPicPr>
          <p:cNvPr id="4" name="Picture 2" descr="korati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667000"/>
            <a:ext cx="1428750" cy="31527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600" y="2667000"/>
            <a:ext cx="4495800" cy="646331"/>
          </a:xfrm>
          <a:prstGeom prst="rect">
            <a:avLst/>
          </a:prstGeom>
          <a:noFill/>
        </p:spPr>
        <p:txBody>
          <a:bodyPr wrap="square" rtlCol="0">
            <a:spAutoFit/>
          </a:bodyPr>
          <a:lstStyle/>
          <a:p>
            <a:r>
              <a:rPr lang="en-US" sz="3600" dirty="0" smtClean="0"/>
              <a:t>Chordophone</a:t>
            </a:r>
            <a:endParaRPr lang="en-US" sz="3600" dirty="0"/>
          </a:p>
        </p:txBody>
      </p:sp>
      <p:sp>
        <p:nvSpPr>
          <p:cNvPr id="6" name="TextBox 5"/>
          <p:cNvSpPr txBox="1"/>
          <p:nvPr/>
        </p:nvSpPr>
        <p:spPr>
          <a:xfrm>
            <a:off x="800100" y="4553636"/>
            <a:ext cx="3962400" cy="1477328"/>
          </a:xfrm>
          <a:prstGeom prst="rect">
            <a:avLst/>
          </a:prstGeom>
          <a:noFill/>
        </p:spPr>
        <p:txBody>
          <a:bodyPr wrap="square" rtlCol="0">
            <a:spAutoFit/>
          </a:bodyPr>
          <a:lstStyle/>
          <a:p>
            <a:r>
              <a:rPr lang="en-US" dirty="0" smtClean="0"/>
              <a:t>This is a stringed instrument that has been used for centuries to praise leaders and maintain oral history. It is found in West Africa.</a:t>
            </a:r>
            <a:endParaRPr lang="en-US" dirty="0"/>
          </a:p>
          <a:p>
            <a:endParaRPr lang="en-US" dirty="0"/>
          </a:p>
        </p:txBody>
      </p:sp>
    </p:spTree>
    <p:extLst>
      <p:ext uri="{BB962C8B-B14F-4D97-AF65-F5344CB8AC3E}">
        <p14:creationId xmlns:p14="http://schemas.microsoft.com/office/powerpoint/2010/main" val="3148317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a:t>
            </a:r>
            <a:r>
              <a:rPr lang="en-US" dirty="0" err="1"/>
              <a:t>Agogo</a:t>
            </a:r>
            <a:r>
              <a:rPr lang="en-US" dirty="0"/>
              <a:t> Bell</a:t>
            </a:r>
          </a:p>
        </p:txBody>
      </p:sp>
      <p:pic>
        <p:nvPicPr>
          <p:cNvPr id="4" name="Picture 2" descr="doublebellti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581400"/>
            <a:ext cx="1809750" cy="15684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038600" y="2935069"/>
            <a:ext cx="4495800" cy="646331"/>
          </a:xfrm>
          <a:prstGeom prst="rect">
            <a:avLst/>
          </a:prstGeom>
          <a:noFill/>
        </p:spPr>
        <p:txBody>
          <a:bodyPr wrap="square" rtlCol="0">
            <a:spAutoFit/>
          </a:bodyPr>
          <a:lstStyle/>
          <a:p>
            <a:r>
              <a:rPr lang="en-US" sz="3600" dirty="0" smtClean="0"/>
              <a:t>Idiophone</a:t>
            </a:r>
            <a:endParaRPr lang="en-US" sz="3600" dirty="0"/>
          </a:p>
        </p:txBody>
      </p:sp>
      <p:sp>
        <p:nvSpPr>
          <p:cNvPr id="6" name="TextBox 5"/>
          <p:cNvSpPr txBox="1"/>
          <p:nvPr/>
        </p:nvSpPr>
        <p:spPr>
          <a:xfrm>
            <a:off x="2819400" y="4876800"/>
            <a:ext cx="3962400" cy="1200329"/>
          </a:xfrm>
          <a:prstGeom prst="rect">
            <a:avLst/>
          </a:prstGeom>
          <a:noFill/>
        </p:spPr>
        <p:txBody>
          <a:bodyPr wrap="square" rtlCol="0">
            <a:spAutoFit/>
          </a:bodyPr>
          <a:lstStyle/>
          <a:p>
            <a:r>
              <a:rPr lang="en-US" dirty="0" smtClean="0"/>
              <a:t>This is a struck idiophone found in Central Africa, and is used to keep time for other musicians</a:t>
            </a:r>
            <a:endParaRPr lang="en-US" dirty="0"/>
          </a:p>
          <a:p>
            <a:endParaRPr lang="en-US" dirty="0"/>
          </a:p>
        </p:txBody>
      </p:sp>
    </p:spTree>
    <p:extLst>
      <p:ext uri="{BB962C8B-B14F-4D97-AF65-F5344CB8AC3E}">
        <p14:creationId xmlns:p14="http://schemas.microsoft.com/office/powerpoint/2010/main" val="1341223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Mbira</a:t>
            </a:r>
          </a:p>
        </p:txBody>
      </p:sp>
      <p:pic>
        <p:nvPicPr>
          <p:cNvPr id="4" name="Picture 2" descr="mbirati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429000"/>
            <a:ext cx="1428750" cy="15621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657600" y="2286000"/>
            <a:ext cx="4495800" cy="646331"/>
          </a:xfrm>
          <a:prstGeom prst="rect">
            <a:avLst/>
          </a:prstGeom>
          <a:noFill/>
        </p:spPr>
        <p:txBody>
          <a:bodyPr wrap="square" rtlCol="0">
            <a:spAutoFit/>
          </a:bodyPr>
          <a:lstStyle/>
          <a:p>
            <a:r>
              <a:rPr lang="en-US" sz="3600" dirty="0" smtClean="0"/>
              <a:t>Lamellophone</a:t>
            </a:r>
            <a:endParaRPr lang="en-US" sz="3600" dirty="0"/>
          </a:p>
        </p:txBody>
      </p:sp>
      <p:sp>
        <p:nvSpPr>
          <p:cNvPr id="8" name="Rectangle 7"/>
          <p:cNvSpPr/>
          <p:nvPr/>
        </p:nvSpPr>
        <p:spPr>
          <a:xfrm>
            <a:off x="3886200" y="3276600"/>
            <a:ext cx="4572000" cy="2585323"/>
          </a:xfrm>
          <a:prstGeom prst="rect">
            <a:avLst/>
          </a:prstGeom>
        </p:spPr>
        <p:txBody>
          <a:bodyPr>
            <a:spAutoFit/>
          </a:bodyPr>
          <a:lstStyle/>
          <a:p>
            <a:r>
              <a:rPr lang="en-US" dirty="0"/>
              <a:t>This instrument is </a:t>
            </a:r>
            <a:r>
              <a:rPr lang="en-US" dirty="0" smtClean="0"/>
              <a:t>problematic </a:t>
            </a:r>
            <a:r>
              <a:rPr lang="en-US" dirty="0"/>
              <a:t>in its classification because it contains so many different parts that contribute to its sound (the sound board, the bottle-cap buzzers, and the metal prongs that are plucked with the thumbs).  In the form here, it is common in Southern Africa, but in other forms and by other names (like </a:t>
            </a:r>
            <a:r>
              <a:rPr lang="en-US" dirty="0" err="1"/>
              <a:t>kalimba</a:t>
            </a:r>
            <a:r>
              <a:rPr lang="en-US" dirty="0"/>
              <a:t>), it can be found all over the continent.</a:t>
            </a:r>
          </a:p>
        </p:txBody>
      </p:sp>
    </p:spTree>
    <p:extLst>
      <p:ext uri="{BB962C8B-B14F-4D97-AF65-F5344CB8AC3E}">
        <p14:creationId xmlns:p14="http://schemas.microsoft.com/office/powerpoint/2010/main" val="750757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Balafon</a:t>
            </a:r>
          </a:p>
        </p:txBody>
      </p:sp>
      <p:pic>
        <p:nvPicPr>
          <p:cNvPr id="4" name="Picture 2" descr="balofoneti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81400"/>
            <a:ext cx="3356427" cy="176212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779760" y="2057400"/>
            <a:ext cx="4495800" cy="646331"/>
          </a:xfrm>
          <a:prstGeom prst="rect">
            <a:avLst/>
          </a:prstGeom>
          <a:noFill/>
        </p:spPr>
        <p:txBody>
          <a:bodyPr wrap="square" rtlCol="0">
            <a:spAutoFit/>
          </a:bodyPr>
          <a:lstStyle/>
          <a:p>
            <a:r>
              <a:rPr lang="en-US" sz="3600" dirty="0" smtClean="0"/>
              <a:t>Lamellophone</a:t>
            </a:r>
            <a:endParaRPr lang="en-US" sz="3600" dirty="0"/>
          </a:p>
        </p:txBody>
      </p:sp>
      <p:sp>
        <p:nvSpPr>
          <p:cNvPr id="7" name="Rectangle 6"/>
          <p:cNvSpPr/>
          <p:nvPr/>
        </p:nvSpPr>
        <p:spPr>
          <a:xfrm>
            <a:off x="4008360" y="3429000"/>
            <a:ext cx="4572000" cy="1754326"/>
          </a:xfrm>
          <a:prstGeom prst="rect">
            <a:avLst/>
          </a:prstGeom>
        </p:spPr>
        <p:txBody>
          <a:bodyPr>
            <a:spAutoFit/>
          </a:bodyPr>
          <a:lstStyle/>
          <a:p>
            <a:r>
              <a:rPr lang="en-US" dirty="0"/>
              <a:t>Like the mbira, it is also comprised of many parts that make sound (the tuned bars, the buzzing gourd resonators).  Similar instruments like this in the xylophone family are found all over Africa, like the Marimba in Zimbabwe and Mozambique.</a:t>
            </a:r>
          </a:p>
        </p:txBody>
      </p:sp>
    </p:spTree>
    <p:extLst>
      <p:ext uri="{BB962C8B-B14F-4D97-AF65-F5344CB8AC3E}">
        <p14:creationId xmlns:p14="http://schemas.microsoft.com/office/powerpoint/2010/main" val="1541887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2133600"/>
            <a:ext cx="7696200" cy="1754326"/>
          </a:xfrm>
          <a:prstGeom prst="rect">
            <a:avLst/>
          </a:prstGeom>
          <a:noFill/>
        </p:spPr>
        <p:txBody>
          <a:bodyPr wrap="square" rtlCol="0">
            <a:spAutoFit/>
          </a:bodyPr>
          <a:lstStyle/>
          <a:p>
            <a:pPr algn="ctr"/>
            <a:r>
              <a:rPr lang="en-US" dirty="0" smtClean="0"/>
              <a:t>Get out a blank sheet of paper and a pencil.</a:t>
            </a:r>
          </a:p>
          <a:p>
            <a:endParaRPr lang="en-US" dirty="0"/>
          </a:p>
          <a:p>
            <a:endParaRPr lang="en-US" dirty="0" smtClean="0"/>
          </a:p>
          <a:p>
            <a:endParaRPr lang="en-US" dirty="0"/>
          </a:p>
          <a:p>
            <a:pPr algn="ctr"/>
            <a:r>
              <a:rPr lang="en-US" dirty="0" smtClean="0"/>
              <a:t>For the following slides, use your instrument classification chart to identify the types of instruments shown in the pictures/videos. </a:t>
            </a:r>
            <a:endParaRPr lang="en-US" dirty="0"/>
          </a:p>
        </p:txBody>
      </p:sp>
    </p:spTree>
    <p:extLst>
      <p:ext uri="{BB962C8B-B14F-4D97-AF65-F5344CB8AC3E}">
        <p14:creationId xmlns:p14="http://schemas.microsoft.com/office/powerpoint/2010/main" val="1512372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Log Slit Drum</a:t>
            </a:r>
          </a:p>
        </p:txBody>
      </p:sp>
      <p:pic>
        <p:nvPicPr>
          <p:cNvPr id="4" name="Picture 4" descr="logslitdrumti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352800"/>
            <a:ext cx="2149231" cy="1676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779760" y="2057400"/>
            <a:ext cx="4495800" cy="646331"/>
          </a:xfrm>
          <a:prstGeom prst="rect">
            <a:avLst/>
          </a:prstGeom>
          <a:noFill/>
        </p:spPr>
        <p:txBody>
          <a:bodyPr wrap="square" rtlCol="0">
            <a:spAutoFit/>
          </a:bodyPr>
          <a:lstStyle/>
          <a:p>
            <a:r>
              <a:rPr lang="en-US" sz="3600" dirty="0" smtClean="0"/>
              <a:t>Idiophone</a:t>
            </a:r>
            <a:endParaRPr lang="en-US" sz="3600" dirty="0"/>
          </a:p>
        </p:txBody>
      </p:sp>
      <p:sp>
        <p:nvSpPr>
          <p:cNvPr id="6" name="Rectangle 5"/>
          <p:cNvSpPr/>
          <p:nvPr/>
        </p:nvSpPr>
        <p:spPr>
          <a:xfrm>
            <a:off x="4008360" y="3429000"/>
            <a:ext cx="4572000" cy="2031325"/>
          </a:xfrm>
          <a:prstGeom prst="rect">
            <a:avLst/>
          </a:prstGeom>
        </p:spPr>
        <p:txBody>
          <a:bodyPr>
            <a:spAutoFit/>
          </a:bodyPr>
          <a:lstStyle/>
          <a:p>
            <a:r>
              <a:rPr lang="en-US" dirty="0"/>
              <a:t>The name of this instrument is deceiving.  It is not a membranophone like other </a:t>
            </a:r>
          </a:p>
          <a:p>
            <a:r>
              <a:rPr lang="en-US" dirty="0"/>
              <a:t>drums because it does not have anything stretched over it, like a skin or paper.  It is classified as an idiophone because it is completely one piece of wood and it is struck to make its sound.</a:t>
            </a:r>
          </a:p>
        </p:txBody>
      </p:sp>
    </p:spTree>
    <p:extLst>
      <p:ext uri="{BB962C8B-B14F-4D97-AF65-F5344CB8AC3E}">
        <p14:creationId xmlns:p14="http://schemas.microsoft.com/office/powerpoint/2010/main" val="1736721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a:t>
            </a:r>
            <a:r>
              <a:rPr lang="en-US" dirty="0" err="1"/>
              <a:t>Hosho</a:t>
            </a:r>
            <a:endParaRPr lang="en-US" dirty="0"/>
          </a:p>
        </p:txBody>
      </p:sp>
      <p:pic>
        <p:nvPicPr>
          <p:cNvPr id="4" name="Picture 2" descr="http://exploringafrica.matrix.msu.edu/wp-content/uploads/2015/05/hosh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3783218" cy="3438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19600" y="2514600"/>
            <a:ext cx="4495800" cy="646331"/>
          </a:xfrm>
          <a:prstGeom prst="rect">
            <a:avLst/>
          </a:prstGeom>
          <a:noFill/>
        </p:spPr>
        <p:txBody>
          <a:bodyPr wrap="square" rtlCol="0">
            <a:spAutoFit/>
          </a:bodyPr>
          <a:lstStyle/>
          <a:p>
            <a:r>
              <a:rPr lang="en-US" sz="3600" dirty="0" smtClean="0"/>
              <a:t>Idiophone</a:t>
            </a:r>
            <a:endParaRPr lang="en-US" sz="3600" dirty="0"/>
          </a:p>
        </p:txBody>
      </p:sp>
      <p:sp>
        <p:nvSpPr>
          <p:cNvPr id="6" name="Rectangle 5"/>
          <p:cNvSpPr/>
          <p:nvPr/>
        </p:nvSpPr>
        <p:spPr>
          <a:xfrm>
            <a:off x="4538133" y="5410200"/>
            <a:ext cx="4572000" cy="646331"/>
          </a:xfrm>
          <a:prstGeom prst="rect">
            <a:avLst/>
          </a:prstGeom>
        </p:spPr>
        <p:txBody>
          <a:bodyPr>
            <a:spAutoFit/>
          </a:bodyPr>
          <a:lstStyle/>
          <a:p>
            <a:r>
              <a:rPr lang="en-US" dirty="0"/>
              <a:t>Shaken idiophone found in southern Africa, used to keep time.</a:t>
            </a:r>
          </a:p>
        </p:txBody>
      </p:sp>
    </p:spTree>
    <p:extLst>
      <p:ext uri="{BB962C8B-B14F-4D97-AF65-F5344CB8AC3E}">
        <p14:creationId xmlns:p14="http://schemas.microsoft.com/office/powerpoint/2010/main" val="297807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Which categories were not represented in these instruments?</a:t>
            </a:r>
          </a:p>
          <a:p>
            <a:pPr marL="0" indent="0">
              <a:buNone/>
            </a:pPr>
            <a:endParaRPr lang="en-US" dirty="0"/>
          </a:p>
          <a:p>
            <a:pPr marL="0" indent="0" algn="ctr">
              <a:buNone/>
            </a:pPr>
            <a:r>
              <a:rPr lang="en-US" dirty="0" smtClean="0"/>
              <a:t>Why do you think this is?</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(write your answer down on your paper)</a:t>
            </a:r>
            <a:endParaRPr lang="en-US" dirty="0"/>
          </a:p>
        </p:txBody>
      </p:sp>
    </p:spTree>
    <p:extLst>
      <p:ext uri="{BB962C8B-B14F-4D97-AF65-F5344CB8AC3E}">
        <p14:creationId xmlns:p14="http://schemas.microsoft.com/office/powerpoint/2010/main" val="3086531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voice as an Instrument</a:t>
            </a:r>
            <a:endParaRPr lang="en-US" dirty="0"/>
          </a:p>
        </p:txBody>
      </p:sp>
      <p:sp>
        <p:nvSpPr>
          <p:cNvPr id="3" name="Content Placeholder 2"/>
          <p:cNvSpPr>
            <a:spLocks noGrp="1"/>
          </p:cNvSpPr>
          <p:nvPr>
            <p:ph idx="1"/>
          </p:nvPr>
        </p:nvSpPr>
        <p:spPr>
          <a:xfrm>
            <a:off x="533400" y="2209800"/>
            <a:ext cx="8229600" cy="4389120"/>
          </a:xfrm>
        </p:spPr>
        <p:txBody>
          <a:bodyPr/>
          <a:lstStyle/>
          <a:p>
            <a:pPr marL="0" indent="0" algn="ctr">
              <a:buNone/>
            </a:pPr>
            <a:r>
              <a:rPr lang="en-US" dirty="0" smtClean="0"/>
              <a:t>The following slides contain lyrics to 4 songs from Africa.</a:t>
            </a:r>
          </a:p>
          <a:p>
            <a:pPr marL="0" indent="0" algn="ctr">
              <a:buNone/>
            </a:pPr>
            <a:endParaRPr lang="en-US" dirty="0"/>
          </a:p>
          <a:p>
            <a:pPr marL="0" indent="0" algn="ctr">
              <a:buNone/>
            </a:pPr>
            <a:r>
              <a:rPr lang="en-US" dirty="0" smtClean="0"/>
              <a:t>Read the lyrics and write down one-two sentences for each song, describing what you think the song is about, and what the purpose of it is. </a:t>
            </a:r>
            <a:endParaRPr lang="en-US" dirty="0"/>
          </a:p>
        </p:txBody>
      </p:sp>
    </p:spTree>
    <p:extLst>
      <p:ext uri="{BB962C8B-B14F-4D97-AF65-F5344CB8AC3E}">
        <p14:creationId xmlns:p14="http://schemas.microsoft.com/office/powerpoint/2010/main" val="3818569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077200" cy="1048512"/>
          </a:xfrm>
        </p:spPr>
        <p:txBody>
          <a:bodyPr>
            <a:normAutofit fontScale="90000"/>
          </a:bodyPr>
          <a:lstStyle/>
          <a:p>
            <a:pPr algn="ctr"/>
            <a:r>
              <a:rPr lang="en-US" dirty="0" smtClean="0"/>
              <a:t>“</a:t>
            </a:r>
            <a:r>
              <a:rPr lang="en-US" sz="4400" dirty="0" smtClean="0"/>
              <a:t>The Name of the Rivers” –A traditional game song from Zimbabwe</a:t>
            </a:r>
            <a:endParaRPr lang="en-US" sz="4400" dirty="0"/>
          </a:p>
        </p:txBody>
      </p:sp>
      <p:sp>
        <p:nvSpPr>
          <p:cNvPr id="3" name="Content Placeholder 2"/>
          <p:cNvSpPr>
            <a:spLocks noGrp="1"/>
          </p:cNvSpPr>
          <p:nvPr>
            <p:ph idx="1"/>
          </p:nvPr>
        </p:nvSpPr>
        <p:spPr>
          <a:xfrm>
            <a:off x="2743200" y="1981200"/>
            <a:ext cx="5181600" cy="4389120"/>
          </a:xfrm>
        </p:spPr>
        <p:txBody>
          <a:bodyPr>
            <a:normAutofit lnSpcReduction="10000"/>
          </a:bodyPr>
          <a:lstStyle/>
          <a:p>
            <a:pPr marL="0" indent="0">
              <a:buNone/>
            </a:pPr>
            <a:r>
              <a:rPr lang="en-US" dirty="0"/>
              <a:t>Leader: The Zambezi, I crossed it!</a:t>
            </a:r>
            <a:r>
              <a:rPr lang="en-US" dirty="0"/>
              <a:t/>
            </a:r>
            <a:br>
              <a:rPr lang="en-US" dirty="0"/>
            </a:br>
            <a:r>
              <a:rPr lang="en-US" dirty="0"/>
              <a:t>Chorus: I crossed it!</a:t>
            </a:r>
            <a:r>
              <a:rPr lang="en-US" dirty="0"/>
              <a:t/>
            </a:r>
            <a:br>
              <a:rPr lang="en-US" dirty="0"/>
            </a:br>
            <a:r>
              <a:rPr lang="en-US" dirty="0"/>
              <a:t>L: The Limpopo, I crossed it!</a:t>
            </a:r>
            <a:r>
              <a:rPr lang="en-US" dirty="0"/>
              <a:t/>
            </a:r>
            <a:br>
              <a:rPr lang="en-US" dirty="0"/>
            </a:br>
            <a:r>
              <a:rPr lang="en-US" dirty="0"/>
              <a:t>C: I crossed it!</a:t>
            </a:r>
            <a:r>
              <a:rPr lang="en-US" dirty="0"/>
              <a:t/>
            </a:r>
            <a:br>
              <a:rPr lang="en-US" dirty="0"/>
            </a:br>
            <a:r>
              <a:rPr lang="en-US" dirty="0"/>
              <a:t>L: The Nile, I crossed it!</a:t>
            </a:r>
            <a:r>
              <a:rPr lang="en-US" dirty="0"/>
              <a:t/>
            </a:r>
            <a:br>
              <a:rPr lang="en-US" dirty="0"/>
            </a:br>
            <a:r>
              <a:rPr lang="en-US" dirty="0"/>
              <a:t>C: I crossed it!</a:t>
            </a:r>
            <a:r>
              <a:rPr lang="en-US" dirty="0"/>
              <a:t/>
            </a:r>
            <a:br>
              <a:rPr lang="en-US" dirty="0"/>
            </a:br>
            <a:r>
              <a:rPr lang="en-US" dirty="0"/>
              <a:t>L: The Niger, I crossed it!</a:t>
            </a:r>
            <a:r>
              <a:rPr lang="en-US" dirty="0"/>
              <a:t/>
            </a:r>
            <a:br>
              <a:rPr lang="en-US" dirty="0"/>
            </a:br>
            <a:r>
              <a:rPr lang="en-US" dirty="0"/>
              <a:t>C: I crossed it!</a:t>
            </a:r>
            <a:r>
              <a:rPr lang="en-US" dirty="0"/>
              <a:t/>
            </a:r>
            <a:br>
              <a:rPr lang="en-US" dirty="0"/>
            </a:br>
            <a:r>
              <a:rPr lang="en-US" dirty="0"/>
              <a:t>L: The Mississippi, I crossed it!</a:t>
            </a:r>
            <a:r>
              <a:rPr lang="en-US" dirty="0"/>
              <a:t/>
            </a:r>
            <a:br>
              <a:rPr lang="en-US" dirty="0"/>
            </a:br>
            <a:r>
              <a:rPr lang="en-US" dirty="0"/>
              <a:t>C: I crossed it!</a:t>
            </a:r>
            <a:r>
              <a:rPr lang="en-US" dirty="0"/>
              <a:t/>
            </a:r>
            <a:br>
              <a:rPr lang="en-US" dirty="0"/>
            </a:br>
            <a:r>
              <a:rPr lang="en-US" dirty="0"/>
              <a:t>L: The Colorado, I crossed it!</a:t>
            </a:r>
            <a:r>
              <a:rPr lang="en-US" dirty="0"/>
              <a:t/>
            </a:r>
            <a:br>
              <a:rPr lang="en-US" dirty="0"/>
            </a:br>
            <a:r>
              <a:rPr lang="en-US" dirty="0"/>
              <a:t>C: I crossed it!</a:t>
            </a:r>
            <a:endParaRPr lang="en-US" dirty="0"/>
          </a:p>
        </p:txBody>
      </p:sp>
    </p:spTree>
    <p:extLst>
      <p:ext uri="{BB962C8B-B14F-4D97-AF65-F5344CB8AC3E}">
        <p14:creationId xmlns:p14="http://schemas.microsoft.com/office/powerpoint/2010/main" val="1009675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i="1" dirty="0" err="1"/>
              <a:t>Mukondombera</a:t>
            </a:r>
            <a:r>
              <a:rPr lang="en-US" sz="4000" dirty="0"/>
              <a:t> “The Holocaust (AIDS)” by Thomas </a:t>
            </a:r>
            <a:r>
              <a:rPr lang="en-US" sz="4000" dirty="0" err="1"/>
              <a:t>Mapfumo</a:t>
            </a:r>
            <a:r>
              <a:rPr lang="en-US" sz="4000" dirty="0"/>
              <a:t> (excerpt)</a:t>
            </a:r>
            <a:endParaRPr lang="en-US" sz="4000" dirty="0"/>
          </a:p>
        </p:txBody>
      </p:sp>
      <p:sp>
        <p:nvSpPr>
          <p:cNvPr id="3" name="Content Placeholder 2"/>
          <p:cNvSpPr>
            <a:spLocks noGrp="1"/>
          </p:cNvSpPr>
          <p:nvPr>
            <p:ph idx="1"/>
          </p:nvPr>
        </p:nvSpPr>
        <p:spPr>
          <a:xfrm>
            <a:off x="1828800" y="2057400"/>
            <a:ext cx="6553200" cy="4389120"/>
          </a:xfrm>
        </p:spPr>
        <p:txBody>
          <a:bodyPr>
            <a:normAutofit fontScale="92500" lnSpcReduction="10000"/>
          </a:bodyPr>
          <a:lstStyle/>
          <a:p>
            <a:pPr marL="0" indent="0" fontAlgn="base">
              <a:buNone/>
            </a:pPr>
            <a:r>
              <a:rPr lang="en-US" dirty="0"/>
              <a:t>You should stop fooling around, men,</a:t>
            </a:r>
            <a:br>
              <a:rPr lang="en-US" dirty="0"/>
            </a:br>
            <a:r>
              <a:rPr lang="en-US" dirty="0"/>
              <a:t>You should stop fooling around, girls,</a:t>
            </a:r>
            <a:br>
              <a:rPr lang="en-US" dirty="0"/>
            </a:br>
            <a:r>
              <a:rPr lang="en-US" dirty="0"/>
              <a:t>Beware of this plague, the illness has come,</a:t>
            </a:r>
            <a:br>
              <a:rPr lang="en-US" dirty="0"/>
            </a:br>
            <a:r>
              <a:rPr lang="en-US" dirty="0"/>
              <a:t>If you are not afraid, you will perish.</a:t>
            </a:r>
          </a:p>
          <a:p>
            <a:pPr marL="0" indent="0" fontAlgn="base">
              <a:buNone/>
            </a:pPr>
            <a:r>
              <a:rPr lang="en-US" dirty="0"/>
              <a:t>Oh goodness, we are perishing,</a:t>
            </a:r>
            <a:br>
              <a:rPr lang="en-US" dirty="0"/>
            </a:br>
            <a:r>
              <a:rPr lang="en-US" dirty="0"/>
              <a:t>An illness has come into this world,</a:t>
            </a:r>
            <a:br>
              <a:rPr lang="en-US" dirty="0"/>
            </a:br>
            <a:r>
              <a:rPr lang="en-US" dirty="0"/>
              <a:t>Play it safe, because this world has gone bad.</a:t>
            </a:r>
            <a:br>
              <a:rPr lang="en-US" dirty="0"/>
            </a:br>
            <a:r>
              <a:rPr lang="en-US" dirty="0"/>
              <a:t>This illness has come,</a:t>
            </a:r>
            <a:br>
              <a:rPr lang="en-US" dirty="0"/>
            </a:br>
            <a:r>
              <a:rPr lang="en-US" dirty="0"/>
              <a:t>It is a giant whip sent down by God.</a:t>
            </a:r>
          </a:p>
          <a:p>
            <a:pPr marL="0" indent="0" fontAlgn="base">
              <a:buNone/>
            </a:pPr>
            <a:r>
              <a:rPr lang="en-US" dirty="0"/>
              <a:t>Oh God, what are we supposed to do?</a:t>
            </a:r>
            <a:br>
              <a:rPr lang="en-US" dirty="0"/>
            </a:br>
            <a:r>
              <a:rPr lang="en-US" dirty="0"/>
              <a:t>God, please give us an idea.</a:t>
            </a:r>
            <a:br>
              <a:rPr lang="en-US" dirty="0"/>
            </a:br>
            <a:r>
              <a:rPr lang="en-US" dirty="0"/>
              <a:t>To stop it all, stand by your spouse</a:t>
            </a:r>
          </a:p>
          <a:p>
            <a:pPr marL="0" indent="0">
              <a:buNone/>
            </a:pPr>
            <a:endParaRPr lang="en-US" dirty="0"/>
          </a:p>
        </p:txBody>
      </p:sp>
    </p:spTree>
    <p:extLst>
      <p:ext uri="{BB962C8B-B14F-4D97-AF65-F5344CB8AC3E}">
        <p14:creationId xmlns:p14="http://schemas.microsoft.com/office/powerpoint/2010/main" val="1130764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i="1" dirty="0" err="1"/>
              <a:t>Mnyonge</a:t>
            </a:r>
            <a:r>
              <a:rPr lang="en-US" sz="4000" i="1" dirty="0"/>
              <a:t> Hana </a:t>
            </a:r>
            <a:r>
              <a:rPr lang="en-US" sz="4000" i="1" dirty="0" err="1"/>
              <a:t>Haki</a:t>
            </a:r>
            <a:r>
              <a:rPr lang="en-US" sz="4000" i="1" dirty="0"/>
              <a:t> </a:t>
            </a:r>
            <a:r>
              <a:rPr lang="en-US" sz="4000" dirty="0"/>
              <a:t>“The Poor Have No Rights” by </a:t>
            </a:r>
            <a:r>
              <a:rPr lang="en-US" sz="4000" dirty="0" err="1"/>
              <a:t>Remmy</a:t>
            </a:r>
            <a:r>
              <a:rPr lang="en-US" sz="4000" dirty="0"/>
              <a:t> </a:t>
            </a:r>
            <a:r>
              <a:rPr lang="en-US" sz="4000" dirty="0" err="1"/>
              <a:t>Ongala</a:t>
            </a:r>
            <a:endParaRPr lang="en-US" sz="4000" dirty="0"/>
          </a:p>
        </p:txBody>
      </p:sp>
      <p:sp>
        <p:nvSpPr>
          <p:cNvPr id="3" name="Content Placeholder 2"/>
          <p:cNvSpPr>
            <a:spLocks noGrp="1"/>
          </p:cNvSpPr>
          <p:nvPr>
            <p:ph idx="1"/>
          </p:nvPr>
        </p:nvSpPr>
        <p:spPr>
          <a:xfrm>
            <a:off x="2133600" y="1981200"/>
            <a:ext cx="5943600" cy="4389120"/>
          </a:xfrm>
        </p:spPr>
        <p:txBody>
          <a:bodyPr>
            <a:normAutofit fontScale="70000" lnSpcReduction="20000"/>
          </a:bodyPr>
          <a:lstStyle/>
          <a:p>
            <a:pPr marL="0" indent="0" fontAlgn="base">
              <a:buNone/>
            </a:pPr>
            <a:r>
              <a:rPr lang="en-US" dirty="0"/>
              <a:t>If you are on a journey, never hurry</a:t>
            </a:r>
            <a:br>
              <a:rPr lang="en-US" dirty="0"/>
            </a:br>
            <a:r>
              <a:rPr lang="en-US" dirty="0"/>
              <a:t>There are many problems on the road, so don’t hurry.</a:t>
            </a:r>
            <a:br>
              <a:rPr lang="en-US" dirty="0"/>
            </a:br>
            <a:r>
              <a:rPr lang="en-US" dirty="0"/>
              <a:t>I went on a journey, I arrived safely, I arrived peacefully.</a:t>
            </a:r>
            <a:br>
              <a:rPr lang="en-US" dirty="0"/>
            </a:br>
            <a:r>
              <a:rPr lang="en-US" dirty="0"/>
              <a:t>Peace</a:t>
            </a:r>
            <a:br>
              <a:rPr lang="en-US" dirty="0"/>
            </a:br>
            <a:r>
              <a:rPr lang="en-US" dirty="0"/>
              <a:t>What bitter words.</a:t>
            </a:r>
            <a:br>
              <a:rPr lang="en-US" dirty="0"/>
            </a:br>
            <a:r>
              <a:rPr lang="en-US" dirty="0"/>
              <a:t>I am a weakling, I have nothing to say in front of my peers.</a:t>
            </a:r>
          </a:p>
          <a:p>
            <a:pPr marL="0" indent="0" fontAlgn="base">
              <a:buNone/>
            </a:pPr>
            <a:r>
              <a:rPr lang="en-US" dirty="0"/>
              <a:t>A bicycle has no say in front of a motorcycle,</a:t>
            </a:r>
            <a:br>
              <a:rPr lang="en-US" dirty="0"/>
            </a:br>
            <a:r>
              <a:rPr lang="en-US" dirty="0"/>
              <a:t>A motorcycle has no say in front of a car,</a:t>
            </a:r>
            <a:br>
              <a:rPr lang="en-US" dirty="0"/>
            </a:br>
            <a:r>
              <a:rPr lang="en-US" dirty="0"/>
              <a:t>A car has no say in front of a train,</a:t>
            </a:r>
            <a:br>
              <a:rPr lang="en-US" dirty="0"/>
            </a:br>
            <a:r>
              <a:rPr lang="en-US" dirty="0"/>
              <a:t>The poor and weak have no rights</a:t>
            </a:r>
          </a:p>
          <a:p>
            <a:pPr marL="0" indent="0" fontAlgn="base">
              <a:buNone/>
            </a:pPr>
            <a:r>
              <a:rPr lang="en-US" dirty="0"/>
              <a:t>I am poor, I have no right to speak,</a:t>
            </a:r>
            <a:br>
              <a:rPr lang="en-US" dirty="0"/>
            </a:br>
            <a:r>
              <a:rPr lang="en-US" dirty="0"/>
              <a:t>Poor and weak in front of the powerful</a:t>
            </a:r>
            <a:br>
              <a:rPr lang="en-US" dirty="0"/>
            </a:br>
            <a:r>
              <a:rPr lang="en-US" dirty="0"/>
              <a:t>Weak as long as the powerful likes</a:t>
            </a:r>
          </a:p>
          <a:p>
            <a:pPr marL="0" indent="0" fontAlgn="base">
              <a:buNone/>
            </a:pPr>
            <a:r>
              <a:rPr lang="en-US" dirty="0"/>
              <a:t>A hare has no say in front of the lion,</a:t>
            </a:r>
            <a:br>
              <a:rPr lang="en-US" dirty="0"/>
            </a:br>
            <a:r>
              <a:rPr lang="en-US" dirty="0"/>
              <a:t>A rat does not parade in front of a cat</a:t>
            </a:r>
            <a:br>
              <a:rPr lang="en-US" dirty="0"/>
            </a:br>
            <a:r>
              <a:rPr lang="en-US" dirty="0"/>
              <a:t>The poor can only lean on God,</a:t>
            </a:r>
            <a:br>
              <a:rPr lang="en-US" dirty="0"/>
            </a:br>
            <a:r>
              <a:rPr lang="en-US" dirty="0"/>
              <a:t>The poor have no rights</a:t>
            </a:r>
          </a:p>
          <a:p>
            <a:pPr marL="0" indent="0">
              <a:buNone/>
            </a:pPr>
            <a:endParaRPr lang="en-US" dirty="0"/>
          </a:p>
        </p:txBody>
      </p:sp>
    </p:spTree>
    <p:extLst>
      <p:ext uri="{BB962C8B-B14F-4D97-AF65-F5344CB8AC3E}">
        <p14:creationId xmlns:p14="http://schemas.microsoft.com/office/powerpoint/2010/main" val="2175859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a:bodyPr>
          <a:lstStyle/>
          <a:p>
            <a:r>
              <a:rPr lang="en-US" sz="4000" dirty="0"/>
              <a:t>“Blackman Know Yourself” by Femi </a:t>
            </a:r>
            <a:r>
              <a:rPr lang="en-US" sz="4000" dirty="0" err="1"/>
              <a:t>Kuti</a:t>
            </a:r>
            <a:endParaRPr lang="en-US" sz="4000" dirty="0"/>
          </a:p>
        </p:txBody>
      </p:sp>
      <p:sp>
        <p:nvSpPr>
          <p:cNvPr id="3" name="Content Placeholder 2"/>
          <p:cNvSpPr>
            <a:spLocks noGrp="1"/>
          </p:cNvSpPr>
          <p:nvPr>
            <p:ph idx="1"/>
          </p:nvPr>
        </p:nvSpPr>
        <p:spPr/>
        <p:txBody>
          <a:bodyPr>
            <a:normAutofit fontScale="55000" lnSpcReduction="20000"/>
          </a:bodyPr>
          <a:lstStyle/>
          <a:p>
            <a:pPr marL="0" indent="0" fontAlgn="base">
              <a:buNone/>
            </a:pPr>
            <a:r>
              <a:rPr lang="en-US" dirty="0"/>
              <a:t>I see the problem since the slave trade end</a:t>
            </a:r>
            <a:br>
              <a:rPr lang="en-US" dirty="0"/>
            </a:br>
            <a:r>
              <a:rPr lang="en-US" dirty="0"/>
              <a:t>Blackman never regain consciousness</a:t>
            </a:r>
            <a:br>
              <a:rPr lang="en-US" dirty="0"/>
            </a:br>
            <a:r>
              <a:rPr lang="en-US" dirty="0"/>
              <a:t>We get the wrong people for government</a:t>
            </a:r>
            <a:br>
              <a:rPr lang="en-US" dirty="0"/>
            </a:br>
            <a:r>
              <a:rPr lang="en-US" dirty="0"/>
              <a:t>Who force us to think with colonial sense.</a:t>
            </a:r>
          </a:p>
          <a:p>
            <a:pPr marL="0" indent="0" fontAlgn="base">
              <a:buNone/>
            </a:pPr>
            <a:r>
              <a:rPr lang="en-US" dirty="0"/>
              <a:t>Na wrong information scatter your head</a:t>
            </a:r>
            <a:br>
              <a:rPr lang="en-US" dirty="0"/>
            </a:br>
            <a:r>
              <a:rPr lang="en-US" dirty="0"/>
              <a:t>You reject your culture for Western sense</a:t>
            </a:r>
            <a:br>
              <a:rPr lang="en-US" dirty="0"/>
            </a:br>
            <a:r>
              <a:rPr lang="en-US" dirty="0"/>
              <a:t>Bringing shame to yourself and your continent</a:t>
            </a:r>
            <a:br>
              <a:rPr lang="en-US" dirty="0"/>
            </a:br>
            <a:r>
              <a:rPr lang="en-US" dirty="0"/>
              <a:t>Blackman today done lost himself.</a:t>
            </a:r>
          </a:p>
          <a:p>
            <a:pPr marL="0" indent="0" fontAlgn="base">
              <a:buNone/>
            </a:pPr>
            <a:r>
              <a:rPr lang="en-US" dirty="0"/>
              <a:t>Chorus:</a:t>
            </a:r>
            <a:br>
              <a:rPr lang="en-US" dirty="0"/>
            </a:br>
            <a:r>
              <a:rPr lang="en-US" dirty="0"/>
              <a:t>Blackman know yourself</a:t>
            </a:r>
            <a:br>
              <a:rPr lang="en-US" dirty="0"/>
            </a:br>
            <a:r>
              <a:rPr lang="en-US" dirty="0"/>
              <a:t>Be confident</a:t>
            </a:r>
            <a:br>
              <a:rPr lang="en-US" dirty="0"/>
            </a:br>
            <a:r>
              <a:rPr lang="en-US" dirty="0"/>
              <a:t>Our ancestors</a:t>
            </a:r>
            <a:br>
              <a:rPr lang="en-US" dirty="0"/>
            </a:br>
            <a:r>
              <a:rPr lang="en-US" dirty="0"/>
              <a:t>Civilized this world</a:t>
            </a:r>
            <a:br>
              <a:rPr lang="en-US" dirty="0"/>
            </a:br>
            <a:r>
              <a:rPr lang="en-US" dirty="0"/>
              <a:t>Blackman know yourself</a:t>
            </a:r>
            <a:br>
              <a:rPr lang="en-US" dirty="0"/>
            </a:br>
            <a:r>
              <a:rPr lang="en-US" dirty="0"/>
              <a:t>Don’t forget your past</a:t>
            </a:r>
          </a:p>
          <a:p>
            <a:pPr marL="0" indent="0" fontAlgn="base">
              <a:buNone/>
            </a:pPr>
            <a:r>
              <a:rPr lang="en-US" dirty="0"/>
              <a:t>The first university was in Africa</a:t>
            </a:r>
            <a:br>
              <a:rPr lang="en-US" dirty="0"/>
            </a:br>
            <a:r>
              <a:rPr lang="en-US" dirty="0"/>
              <a:t>Black Africans were the teachers then</a:t>
            </a:r>
            <a:br>
              <a:rPr lang="en-US" dirty="0"/>
            </a:br>
            <a:r>
              <a:rPr lang="en-US" dirty="0"/>
              <a:t>And people came from all over the world</a:t>
            </a:r>
            <a:br>
              <a:rPr lang="en-US" dirty="0"/>
            </a:br>
            <a:r>
              <a:rPr lang="en-US" dirty="0"/>
              <a:t>To hear the teachings of our ancestors</a:t>
            </a:r>
          </a:p>
          <a:p>
            <a:pPr marL="0" indent="0" fontAlgn="base">
              <a:buNone/>
            </a:pPr>
            <a:r>
              <a:rPr lang="en-US" dirty="0"/>
              <a:t>Later these foreigners begin make war with us</a:t>
            </a:r>
            <a:br>
              <a:rPr lang="en-US" dirty="0"/>
            </a:br>
            <a:r>
              <a:rPr lang="en-US" dirty="0"/>
              <a:t>Them fight us and enslave us by force</a:t>
            </a:r>
            <a:br>
              <a:rPr lang="en-US" dirty="0"/>
            </a:br>
            <a:r>
              <a:rPr lang="en-US" dirty="0"/>
              <a:t>Claiming everything of our ancestors</a:t>
            </a:r>
            <a:br>
              <a:rPr lang="en-US" dirty="0"/>
            </a:br>
            <a:r>
              <a:rPr lang="en-US" dirty="0"/>
              <a:t>But I say Black Africa will rise back on top.</a:t>
            </a:r>
          </a:p>
          <a:p>
            <a:pPr marL="0" indent="0">
              <a:buNone/>
            </a:pPr>
            <a:endParaRPr lang="en-US" dirty="0"/>
          </a:p>
        </p:txBody>
      </p:sp>
      <p:pic>
        <p:nvPicPr>
          <p:cNvPr id="4" name="66RQbRR4wpI"/>
          <p:cNvPicPr>
            <a:picLocks noRot="1" noChangeAspect="1"/>
          </p:cNvPicPr>
          <p:nvPr>
            <a:videoFile r:link="rId1"/>
          </p:nvPr>
        </p:nvPicPr>
        <p:blipFill>
          <a:blip r:embed="rId3"/>
          <a:stretch>
            <a:fillRect/>
          </a:stretch>
        </p:blipFill>
        <p:spPr>
          <a:xfrm>
            <a:off x="4419600" y="2362200"/>
            <a:ext cx="4572000" cy="2571750"/>
          </a:xfrm>
          <a:prstGeom prst="rect">
            <a:avLst/>
          </a:prstGeom>
        </p:spPr>
      </p:pic>
    </p:spTree>
    <p:extLst>
      <p:ext uri="{BB962C8B-B14F-4D97-AF65-F5344CB8AC3E}">
        <p14:creationId xmlns:p14="http://schemas.microsoft.com/office/powerpoint/2010/main" val="41292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err="1" smtClean="0"/>
              <a:t>Djundjun</a:t>
            </a:r>
            <a:endParaRPr lang="en-US" dirty="0"/>
          </a:p>
        </p:txBody>
      </p:sp>
      <p:pic>
        <p:nvPicPr>
          <p:cNvPr id="1026" name="Picture 2" descr="djundjunti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133600"/>
            <a:ext cx="1905000" cy="11620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richtonemusic.co.uk/Data/Product_Images/TOCA555-0115-087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0" y="685800"/>
            <a:ext cx="289560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6" name="HWf9PwZ2WCg"/>
          <p:cNvPicPr>
            <a:picLocks noRot="1" noChangeAspect="1"/>
          </p:cNvPicPr>
          <p:nvPr>
            <a:videoFile r:link="rId1"/>
          </p:nvPr>
        </p:nvPicPr>
        <p:blipFill>
          <a:blip r:embed="rId5"/>
          <a:stretch>
            <a:fillRect/>
          </a:stretch>
        </p:blipFill>
        <p:spPr>
          <a:xfrm>
            <a:off x="1828800" y="3958167"/>
            <a:ext cx="4572000" cy="25717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81755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Ngoma</a:t>
            </a:r>
            <a:endParaRPr lang="en-US" dirty="0"/>
          </a:p>
        </p:txBody>
      </p:sp>
      <p:pic>
        <p:nvPicPr>
          <p:cNvPr id="4" name="55FJQ3B_yQs"/>
          <p:cNvPicPr>
            <a:picLocks noRot="1" noChangeAspect="1"/>
          </p:cNvPicPr>
          <p:nvPr>
            <a:videoFile r:link="rId1"/>
          </p:nvPr>
        </p:nvPicPr>
        <p:blipFill>
          <a:blip r:embed="rId3"/>
          <a:stretch>
            <a:fillRect/>
          </a:stretch>
        </p:blipFill>
        <p:spPr>
          <a:xfrm>
            <a:off x="304800" y="4114800"/>
            <a:ext cx="4572000" cy="2571750"/>
          </a:xfrm>
          <a:prstGeom prst="rect">
            <a:avLst/>
          </a:prstGeom>
        </p:spPr>
      </p:pic>
      <p:pic>
        <p:nvPicPr>
          <p:cNvPr id="2050" name="Picture 2" descr="ngomatin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1752599"/>
            <a:ext cx="1219200" cy="2084833"/>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mage result for ngoma dr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ngoma dru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http://www.indigotunes.com/images/worldinstruments/518PcasA0HL._SL500_.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1371600"/>
            <a:ext cx="3171825"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806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Axatse</a:t>
            </a:r>
            <a:endParaRPr lang="en-US" dirty="0"/>
          </a:p>
        </p:txBody>
      </p:sp>
      <p:pic>
        <p:nvPicPr>
          <p:cNvPr id="4" name="qCTwHr-8u0I"/>
          <p:cNvPicPr>
            <a:picLocks noRot="1" noChangeAspect="1"/>
          </p:cNvPicPr>
          <p:nvPr>
            <a:videoFile r:link="rId1"/>
          </p:nvPr>
        </p:nvPicPr>
        <p:blipFill>
          <a:blip r:embed="rId3"/>
          <a:stretch>
            <a:fillRect/>
          </a:stretch>
        </p:blipFill>
        <p:spPr>
          <a:xfrm>
            <a:off x="3352800" y="1335617"/>
            <a:ext cx="4572000" cy="2571750"/>
          </a:xfrm>
          <a:prstGeom prst="rect">
            <a:avLst/>
          </a:prstGeom>
        </p:spPr>
      </p:pic>
      <p:pic>
        <p:nvPicPr>
          <p:cNvPr id="3074" name="Picture 2" descr="axatsetin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2750" y="4568826"/>
            <a:ext cx="1428750" cy="2076450"/>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mage result for axats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descr="http://www.authenticafricangiftbaskets.com/uploads/2/8/3/5/2835494/9638164_orig.jpg?3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969330"/>
            <a:ext cx="4419600" cy="2854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324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Kora</a:t>
            </a:r>
            <a:endParaRPr lang="en-US" dirty="0"/>
          </a:p>
        </p:txBody>
      </p:sp>
      <p:pic>
        <p:nvPicPr>
          <p:cNvPr id="5" name="wK2ea69Iy2s"/>
          <p:cNvPicPr>
            <a:picLocks noRot="1" noChangeAspect="1"/>
          </p:cNvPicPr>
          <p:nvPr>
            <a:videoFile r:link="rId1"/>
          </p:nvPr>
        </p:nvPicPr>
        <p:blipFill>
          <a:blip r:embed="rId3"/>
          <a:stretch>
            <a:fillRect/>
          </a:stretch>
        </p:blipFill>
        <p:spPr>
          <a:xfrm>
            <a:off x="74083" y="4114800"/>
            <a:ext cx="4572000" cy="2571750"/>
          </a:xfrm>
          <a:prstGeom prst="rect">
            <a:avLst/>
          </a:prstGeom>
        </p:spPr>
      </p:pic>
      <p:pic>
        <p:nvPicPr>
          <p:cNvPr id="4098" name="Picture 2" descr="koratin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895600"/>
            <a:ext cx="1428750" cy="31527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peoplewithvoices.com/wp-content/uploads/2011/11/kora300x225.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219200"/>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593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err="1" smtClean="0"/>
              <a:t>Agogo</a:t>
            </a:r>
            <a:r>
              <a:rPr lang="en-US" dirty="0" smtClean="0"/>
              <a:t> Bell</a:t>
            </a:r>
            <a:endParaRPr lang="en-US" dirty="0"/>
          </a:p>
        </p:txBody>
      </p:sp>
      <p:pic>
        <p:nvPicPr>
          <p:cNvPr id="5122" name="Picture 2" descr="doublebellti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762000"/>
            <a:ext cx="1809750" cy="1568450"/>
          </a:xfrm>
          <a:prstGeom prst="rect">
            <a:avLst/>
          </a:prstGeom>
          <a:noFill/>
          <a:extLst>
            <a:ext uri="{909E8E84-426E-40DD-AFC4-6F175D3DCCD1}">
              <a14:hiddenFill xmlns:a14="http://schemas.microsoft.com/office/drawing/2010/main">
                <a:solidFill>
                  <a:srgbClr val="FFFFFF"/>
                </a:solidFill>
              </a14:hiddenFill>
            </a:ext>
          </a:extLst>
        </p:spPr>
      </p:pic>
      <p:pic>
        <p:nvPicPr>
          <p:cNvPr id="4" name="rc_MAMM0wXA"/>
          <p:cNvPicPr>
            <a:picLocks noRot="1" noChangeAspect="1"/>
          </p:cNvPicPr>
          <p:nvPr>
            <a:videoFile r:link="rId1"/>
          </p:nvPr>
        </p:nvPicPr>
        <p:blipFill>
          <a:blip r:embed="rId4"/>
          <a:stretch>
            <a:fillRect/>
          </a:stretch>
        </p:blipFill>
        <p:spPr>
          <a:xfrm>
            <a:off x="3200400" y="2514600"/>
            <a:ext cx="4572000" cy="2571750"/>
          </a:xfrm>
          <a:prstGeom prst="rect">
            <a:avLst/>
          </a:prstGeom>
        </p:spPr>
      </p:pic>
      <p:sp>
        <p:nvSpPr>
          <p:cNvPr id="5" name="AutoShape 4" descr="Image result for double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6" name="Picture 6" descr="http://larkinthemorning.com/litmimages/per24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190999"/>
            <a:ext cx="2562225" cy="256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882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Mbira</a:t>
            </a:r>
            <a:endParaRPr lang="en-US" dirty="0"/>
          </a:p>
        </p:txBody>
      </p:sp>
      <p:pic>
        <p:nvPicPr>
          <p:cNvPr id="6146" name="Picture 2" descr="mbirati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981200"/>
            <a:ext cx="1428750" cy="1562100"/>
          </a:xfrm>
          <a:prstGeom prst="rect">
            <a:avLst/>
          </a:prstGeom>
          <a:noFill/>
          <a:extLst>
            <a:ext uri="{909E8E84-426E-40DD-AFC4-6F175D3DCCD1}">
              <a14:hiddenFill xmlns:a14="http://schemas.microsoft.com/office/drawing/2010/main">
                <a:solidFill>
                  <a:srgbClr val="FFFFFF"/>
                </a:solidFill>
              </a14:hiddenFill>
            </a:ext>
          </a:extLst>
        </p:spPr>
      </p:pic>
      <p:pic>
        <p:nvPicPr>
          <p:cNvPr id="4" name="tKbfUEhjuH4"/>
          <p:cNvPicPr>
            <a:picLocks noRot="1" noChangeAspect="1"/>
          </p:cNvPicPr>
          <p:nvPr>
            <a:videoFile r:link="rId1"/>
          </p:nvPr>
        </p:nvPicPr>
        <p:blipFill>
          <a:blip r:embed="rId4"/>
          <a:stretch>
            <a:fillRect/>
          </a:stretch>
        </p:blipFill>
        <p:spPr>
          <a:xfrm>
            <a:off x="2895600" y="3886200"/>
            <a:ext cx="4572000" cy="2571750"/>
          </a:xfrm>
          <a:prstGeom prst="rect">
            <a:avLst/>
          </a:prstGeom>
        </p:spPr>
      </p:pic>
      <p:pic>
        <p:nvPicPr>
          <p:cNvPr id="6148" name="Picture 4" descr="http://padmani.com/events/mbira_l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838200"/>
            <a:ext cx="3267075" cy="2638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252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smtClean="0"/>
              <a:t>7. Balafon</a:t>
            </a:r>
            <a:endParaRPr lang="en-US" dirty="0"/>
          </a:p>
        </p:txBody>
      </p:sp>
      <p:pic>
        <p:nvPicPr>
          <p:cNvPr id="7170" name="Picture 2" descr="balofoneti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38600"/>
            <a:ext cx="3356427" cy="1762124"/>
          </a:xfrm>
          <a:prstGeom prst="rect">
            <a:avLst/>
          </a:prstGeom>
          <a:noFill/>
          <a:extLst>
            <a:ext uri="{909E8E84-426E-40DD-AFC4-6F175D3DCCD1}">
              <a14:hiddenFill xmlns:a14="http://schemas.microsoft.com/office/drawing/2010/main">
                <a:solidFill>
                  <a:srgbClr val="FFFFFF"/>
                </a:solidFill>
              </a14:hiddenFill>
            </a:ext>
          </a:extLst>
        </p:spPr>
      </p:pic>
      <p:pic>
        <p:nvPicPr>
          <p:cNvPr id="4" name="mMzyDgpIpzI"/>
          <p:cNvPicPr>
            <a:picLocks noRot="1" noChangeAspect="1"/>
          </p:cNvPicPr>
          <p:nvPr>
            <a:videoFile r:link="rId1"/>
          </p:nvPr>
        </p:nvPicPr>
        <p:blipFill>
          <a:blip r:embed="rId4"/>
          <a:stretch>
            <a:fillRect/>
          </a:stretch>
        </p:blipFill>
        <p:spPr>
          <a:xfrm>
            <a:off x="4343400" y="3962400"/>
            <a:ext cx="4572000" cy="2571750"/>
          </a:xfrm>
          <a:prstGeom prst="rect">
            <a:avLst/>
          </a:prstGeom>
        </p:spPr>
      </p:pic>
      <p:pic>
        <p:nvPicPr>
          <p:cNvPr id="7172" name="Picture 4" descr="http://theafricanplace.com/wp-content/uploads/2015/12/BALAFONE-Cop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762000"/>
            <a:ext cx="31242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294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TotalTime>
  <Words>514</Words>
  <Application>Microsoft Office PowerPoint</Application>
  <PresentationFormat>On-screen Show (4:3)</PresentationFormat>
  <Paragraphs>73</Paragraphs>
  <Slides>27</Slides>
  <Notes>0</Notes>
  <HiddenSlides>0</HiddenSlides>
  <MMClips>10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Module Thirteen, Activity Two</vt:lpstr>
      <vt:lpstr>PowerPoint Presentation</vt:lpstr>
      <vt:lpstr>1. Djundjun</vt:lpstr>
      <vt:lpstr>2. Ngoma</vt:lpstr>
      <vt:lpstr>3. Axatse</vt:lpstr>
      <vt:lpstr>4. Kora</vt:lpstr>
      <vt:lpstr>5. Agogo Bell</vt:lpstr>
      <vt:lpstr>6. Mbira</vt:lpstr>
      <vt:lpstr>7. Balafon</vt:lpstr>
      <vt:lpstr>8. Log Slit Drum</vt:lpstr>
      <vt:lpstr>9. Hosho</vt:lpstr>
      <vt:lpstr>Answers</vt:lpstr>
      <vt:lpstr>1. Djundjun</vt:lpstr>
      <vt:lpstr>2. Ngoma</vt:lpstr>
      <vt:lpstr>3. Axatse</vt:lpstr>
      <vt:lpstr>4. Kora</vt:lpstr>
      <vt:lpstr>5. Agogo Bell</vt:lpstr>
      <vt:lpstr>6. Mbira</vt:lpstr>
      <vt:lpstr>7. Balafon</vt:lpstr>
      <vt:lpstr>8. Log Slit Drum</vt:lpstr>
      <vt:lpstr>9. Hosho</vt:lpstr>
      <vt:lpstr>PowerPoint Presentation</vt:lpstr>
      <vt:lpstr>The voice as an Instrument</vt:lpstr>
      <vt:lpstr>“The Name of the Rivers” –A traditional game song from Zimbabwe</vt:lpstr>
      <vt:lpstr>Mukondombera “The Holocaust (AIDS)” by Thomas Mapfumo (excerpt)</vt:lpstr>
      <vt:lpstr>Mnyonge Hana Haki “The Poor Have No Rights” by Remmy Ongala</vt:lpstr>
      <vt:lpstr>“Blackman Know Yourself” by Femi Kuti</vt:lpstr>
    </vt:vector>
  </TitlesOfParts>
  <Company>ISP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dc:title>
  <dc:creator>Kaitlin Remesz</dc:creator>
  <cp:lastModifiedBy>Kaitlin Remesz</cp:lastModifiedBy>
  <cp:revision>10</cp:revision>
  <dcterms:created xsi:type="dcterms:W3CDTF">2016-03-18T18:27:42Z</dcterms:created>
  <dcterms:modified xsi:type="dcterms:W3CDTF">2016-03-24T13:35:06Z</dcterms:modified>
</cp:coreProperties>
</file>